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688" r:id="rId6"/>
    <p:sldMasterId id="2147483689" r:id="rId7"/>
    <p:sldMasterId id="2147483696" r:id="rId8"/>
    <p:sldMasterId id="2147483697" r:id="rId9"/>
  </p:sldMasterIdLst>
  <p:notesMasterIdLst>
    <p:notesMasterId r:id="rId11"/>
  </p:notesMasterIdLst>
  <p:handoutMasterIdLst>
    <p:handoutMasterId r:id="rId29"/>
  </p:handoutMasterIdLst>
  <p:sldIdLst>
    <p:sldId id="7199" r:id="rId10"/>
    <p:sldId id="7256" r:id="rId12"/>
    <p:sldId id="7269" r:id="rId13"/>
    <p:sldId id="7272" r:id="rId14"/>
    <p:sldId id="7273" r:id="rId15"/>
    <p:sldId id="7274" r:id="rId16"/>
    <p:sldId id="7087" r:id="rId17"/>
    <p:sldId id="7275" r:id="rId18"/>
    <p:sldId id="7282" r:id="rId19"/>
    <p:sldId id="7276" r:id="rId20"/>
    <p:sldId id="7277" r:id="rId21"/>
    <p:sldId id="7278" r:id="rId22"/>
    <p:sldId id="7279" r:id="rId23"/>
    <p:sldId id="7280" r:id="rId24"/>
    <p:sldId id="7257" r:id="rId25"/>
    <p:sldId id="7200" r:id="rId26"/>
    <p:sldId id="7281" r:id="rId27"/>
    <p:sldId id="466" r:id="rId28"/>
  </p:sldIdLst>
  <p:sldSz cx="12192000" cy="6858000"/>
  <p:notesSz cx="9926320" cy="6797675"/>
  <p:custDataLst>
    <p:tags r:id="rId3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Z" initials="J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1313"/>
    <a:srgbClr val="002060"/>
    <a:srgbClr val="005BAC"/>
    <a:srgbClr val="000064"/>
    <a:srgbClr val="F3E28D"/>
    <a:srgbClr val="FBF885"/>
    <a:srgbClr val="FCFAA8"/>
    <a:srgbClr val="BBE0E3"/>
    <a:srgbClr val="F5D0F8"/>
    <a:srgbClr val="4F0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3370" autoAdjust="0"/>
  </p:normalViewPr>
  <p:slideViewPr>
    <p:cSldViewPr showGuides="1">
      <p:cViewPr varScale="1">
        <p:scale>
          <a:sx n="77" d="100"/>
          <a:sy n="77" d="100"/>
        </p:scale>
        <p:origin x="72" y="120"/>
      </p:cViewPr>
      <p:guideLst>
        <p:guide orient="horz" pos="2122"/>
        <p:guide pos="84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1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gs" Target="tags/tag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437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027" y="1"/>
            <a:ext cx="43030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56EAFF6-3E53-44CB-825E-45B0FE9E1EF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363"/>
            <a:ext cx="4301437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027" y="6456363"/>
            <a:ext cx="4303025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81CE6A9-442C-4443-8A55-38ECBE1B78D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301437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027" y="1"/>
            <a:ext cx="43030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7163" y="509588"/>
            <a:ext cx="4532312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029" y="3228976"/>
            <a:ext cx="794258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364"/>
            <a:ext cx="4301437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027" y="6456364"/>
            <a:ext cx="43030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90C4C9-6F44-4577-A7E7-6CC230EEBCC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52B6F-99CE-4EFD-B27F-0E84E5832C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44E44-FB9A-49E6-8512-6ABAAA09A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17429DA-1A64-4472-A99A-BF99F6FEAE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B38C7E2-49C1-45A0-B987-8CD8DA2C4C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8BF8488-646B-457F-96C1-9F67A2E513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208D28-F6D0-4A4E-9176-AE0CE614133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D5661AC-18CE-4006-979D-89A942D050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112322A-F6AC-403C-9A9C-1E1E6F3F22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3CA11A4-FC7A-45DA-9D8C-12DD44BE93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DE74A44-1C7B-4059-8C2F-9C2EDBB8B2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E0D372F-1B07-4200-B253-68509856958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71BA922-C4AA-4A2C-A44F-D92D0AB369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C6E59CF-2F88-4829-A924-67C703A2C6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2A43AA5-4B50-4553-A1F8-941D89F647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B6130E0-DF3C-4330-9159-42091E8A86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9E5FF2D-C72E-418A-8BFE-5FD8478DA5C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590BB3B-E4DA-4A71-B564-EA2C58726F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29CA175-CDBC-4D97-BFAE-2E253EDB475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63B27EE-BA89-45B8-A0F4-A73FBEB985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5594138-684C-489A-A95C-350C04A44BE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919A060-AAF3-425D-92F5-266A29384F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0A02ACB-5A40-4367-AFA6-3F3A8CCA3B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B1ED3C2-DAD9-47D3-BC08-93E7602F3ED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B21A22F-7935-4F52-8C21-F01C2077D0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BE014B0-F9A4-4DCA-8C54-8A5C2597AA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D95EA2B-B09C-4CF1-99AB-4CCA752BD9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BCFB904-0699-4D6E-9EB5-D6DF6D15E4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BDC8C58-1E0A-461E-B643-628B4961FA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AB59ED-947E-455F-8670-561F858E8BA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49989" y="6301837"/>
            <a:ext cx="1733891" cy="3994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E31A995-0AD1-48CE-8882-32A0D793CF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7B99290-D067-489E-BF47-3C8BA77B27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C4B-E158-4EFA-A2DF-F310FC047B8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7182" y="179892"/>
            <a:ext cx="590274" cy="5902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249989" y="6301837"/>
            <a:ext cx="1733891" cy="3994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7182" y="179892"/>
            <a:ext cx="590274" cy="5902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00" y="452670"/>
            <a:ext cx="10971609" cy="5952661"/>
          </a:xfrm>
          <a:prstGeom prst="rect">
            <a:avLst/>
          </a:prstGeom>
        </p:spPr>
        <p:txBody>
          <a:bodyPr lIns="48212" tIns="24107" rIns="48212" bIns="24107"/>
          <a:lstStyle>
            <a:lvl1pPr marL="431800" indent="-647700">
              <a:spcBef>
                <a:spcPts val="720"/>
              </a:spcBef>
              <a:buSzPct val="100000"/>
              <a:buFont typeface="Wingdings" panose="05000000000000000000" pitchFamily="2" charset="2"/>
              <a:buChar char="l"/>
              <a:defRPr sz="3900" baseline="0">
                <a:latin typeface="宋体" panose="02010600030101010101" pitchFamily="2" charset="-122"/>
                <a:ea typeface="微软雅黑" panose="020B0503020204020204" pitchFamily="34" charset="-122"/>
              </a:defRPr>
            </a:lvl1pPr>
            <a:lvl2pPr marL="647700" indent="647700">
              <a:spcBef>
                <a:spcPts val="720"/>
              </a:spcBef>
              <a:buSzPct val="100000"/>
              <a:buFont typeface="Wingdings" panose="05000000000000000000" pitchFamily="2" charset="2"/>
              <a:buChar char="u"/>
              <a:defRPr sz="3300" baseline="0">
                <a:latin typeface="宋体" panose="02010600030101010101" pitchFamily="2" charset="-122"/>
                <a:ea typeface="微软雅黑" panose="020B0503020204020204" pitchFamily="34" charset="-122"/>
              </a:defRPr>
            </a:lvl2pPr>
            <a:lvl3pPr marL="864235" indent="647700">
              <a:spcBef>
                <a:spcPts val="720"/>
              </a:spcBef>
              <a:buSzPct val="100000"/>
              <a:buFont typeface="Wingdings" panose="05000000000000000000" pitchFamily="2" charset="2"/>
              <a:buChar char="Ø"/>
              <a:defRPr sz="2900" baseline="0">
                <a:latin typeface="宋体" panose="02010600030101010101" pitchFamily="2" charset="-122"/>
              </a:defRPr>
            </a:lvl3pPr>
            <a:lvl4pPr marL="1080135" indent="647700">
              <a:spcBef>
                <a:spcPts val="720"/>
              </a:spcBef>
              <a:buSzPct val="100000"/>
              <a:buFontTx/>
              <a:buChar char="-"/>
              <a:defRPr sz="2900" baseline="0">
                <a:latin typeface="宋体" panose="02010600030101010101" pitchFamily="2" charset="-122"/>
              </a:defRPr>
            </a:lvl4pPr>
            <a:lvl5pPr>
              <a:spcBef>
                <a:spcPts val="720"/>
              </a:spcBef>
              <a:defRPr sz="3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C:\Users\len\Desktop\7-140129231040534.png"/>
          <p:cNvPicPr/>
          <p:nvPr userDrawn="1"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103306" y="142431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13916-D2EA-41BA-B4EC-3997F5DB327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7B99290-D067-489E-BF47-3C8BA77B27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CB9C-8D37-42D5-8E76-7E565F04280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3945-3B01-4F00-A86C-79CC7D874B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C4B-E158-4EFA-A2DF-F310FC047B8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33017EAB-A986-42AA-85A2-03C5434ECC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104D68A-0291-4FF9-BB0B-E1A8C89BEB1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DF505454-4B69-4374-8942-B53597B908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7B99290-D067-489E-BF47-3C8BA77B27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6E202F74-5347-423A-A797-A15F458CE2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 userDrawn="1"/>
        </p:nvSpPr>
        <p:spPr bwMode="auto">
          <a:xfrm>
            <a:off x="431800" y="981075"/>
            <a:ext cx="11277600" cy="0"/>
          </a:xfrm>
          <a:prstGeom prst="line">
            <a:avLst/>
          </a:prstGeom>
          <a:noFill/>
          <a:ln w="76200">
            <a:solidFill>
              <a:srgbClr val="497DB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 userDrawn="1"/>
        </p:nvSpPr>
        <p:spPr bwMode="auto">
          <a:xfrm>
            <a:off x="431800" y="981075"/>
            <a:ext cx="11277600" cy="0"/>
          </a:xfrm>
          <a:prstGeom prst="line">
            <a:avLst/>
          </a:prstGeom>
          <a:noFill/>
          <a:ln w="76200">
            <a:solidFill>
              <a:srgbClr val="497DB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7"/>
          <p:cNvSpPr>
            <a:spLocks noChangeShapeType="1"/>
          </p:cNvSpPr>
          <p:nvPr userDrawn="1"/>
        </p:nvSpPr>
        <p:spPr bwMode="auto">
          <a:xfrm>
            <a:off x="431800" y="981075"/>
            <a:ext cx="11277600" cy="0"/>
          </a:xfrm>
          <a:prstGeom prst="line">
            <a:avLst/>
          </a:prstGeom>
          <a:noFill/>
          <a:ln w="76200">
            <a:solidFill>
              <a:srgbClr val="497DB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ABB6-B347-4128-BD1A-BE6A420D42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77A4-272C-4223-B3D7-46D0213847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CC96-75F8-41C4-AAD4-743A3C9360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46E50-6633-44BB-85EF-15929185C3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313916-D2EA-41BA-B4EC-3997F5DB327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A9D7A-CF0A-4AA6-9319-8997CDF103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E164E-CBDE-45B6-940D-2840318078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5313916-D2EA-41BA-B4EC-3997F5DB327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6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6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6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image" Target="../media/image11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8.xml"/><Relationship Id="rId4" Type="http://schemas.openxmlformats.org/officeDocument/2006/relationships/image" Target="../media/image13.png"/><Relationship Id="rId3" Type="http://schemas.microsoft.com/office/2007/relationships/hdphoto" Target="../media/image8.wdp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" y="0"/>
            <a:ext cx="12216681" cy="68631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9301" y="1124744"/>
            <a:ext cx="12216681" cy="4040169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noFill/>
            <a:miter lim="800000"/>
          </a:ln>
        </p:spPr>
        <p:txBody>
          <a:bodyPr wrap="none" lIns="91434" tIns="45718" rIns="91434" bIns="45718" rtlCol="0" anchor="ctr"/>
          <a:lstStyle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" y="1930458"/>
            <a:ext cx="12192000" cy="2362639"/>
            <a:chOff x="0" y="1943098"/>
            <a:chExt cx="12192000" cy="2876800"/>
          </a:xfrm>
          <a:noFill/>
        </p:grpSpPr>
        <p:sp>
          <p:nvSpPr>
            <p:cNvPr id="7" name="矩形 6"/>
            <p:cNvSpPr/>
            <p:nvPr/>
          </p:nvSpPr>
          <p:spPr bwMode="auto">
            <a:xfrm>
              <a:off x="0" y="2102519"/>
              <a:ext cx="12192000" cy="1040501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 lIns="91434" tIns="45718" rIns="91434" bIns="45718" rtlCol="0" anchor="ctr"/>
            <a:lstStyle/>
            <a:p>
              <a:pPr lvl="0" algn="ctr" eaLnBrk="1" fontAlgn="auto" hangingPunct="1">
                <a:spcBef>
                  <a:spcPts val="600"/>
                </a:spcBef>
                <a:spcAft>
                  <a:spcPts val="600"/>
                </a:spcAft>
                <a:defRPr/>
              </a:pPr>
              <a:endParaRPr lang="zh-CN" altLang="en-US" sz="5500" b="1" dirty="0">
                <a:solidFill>
                  <a:srgbClr val="000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ctr" eaLnBrk="1" fontAlgn="auto" hangingPunct="1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6000" b="1" dirty="0">
                  <a:solidFill>
                    <a:srgbClr val="0000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机器学习作业答辩</a:t>
              </a:r>
              <a:endParaRPr lang="en-US" altLang="zh-CN" sz="5500" b="1" dirty="0">
                <a:solidFill>
                  <a:srgbClr val="000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ctr" eaLnBrk="1" fontAlgn="auto" hangingPunct="1"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altLang="zh-CN" sz="5500" b="1" dirty="0">
                <a:solidFill>
                  <a:srgbClr val="0000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0" y="1943098"/>
              <a:ext cx="12192000" cy="7126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 lIns="91434" tIns="45718" rIns="91434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0" y="4748631"/>
              <a:ext cx="12192000" cy="7126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 lIns="91434" tIns="45718" rIns="91434" bIns="457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439816" y="1357157"/>
            <a:ext cx="2880000" cy="6634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31540" y="3213100"/>
            <a:ext cx="55384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3655" y="4293235"/>
            <a:ext cx="553847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-----ZY2401325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张朋朋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0f41b4b1a816cfe27a7080cafb1397"/>
          <p:cNvPicPr>
            <a:picLocks noChangeAspect="1"/>
          </p:cNvPicPr>
          <p:nvPr/>
        </p:nvPicPr>
        <p:blipFill>
          <a:blip r:embed="rId1"/>
          <a:srcRect l="-594" t="2787" r="55287" b="18463"/>
          <a:stretch>
            <a:fillRect/>
          </a:stretch>
        </p:blipFill>
        <p:spPr>
          <a:xfrm>
            <a:off x="46990" y="1845310"/>
            <a:ext cx="4104640" cy="4013200"/>
          </a:xfrm>
          <a:prstGeom prst="rect">
            <a:avLst/>
          </a:prstGeom>
        </p:spPr>
      </p:pic>
      <p:pic>
        <p:nvPicPr>
          <p:cNvPr id="8" name="图片 7" descr="22b710fb3ea2599cb2f26bd7da4be44"/>
          <p:cNvPicPr>
            <a:picLocks noChangeAspect="1"/>
          </p:cNvPicPr>
          <p:nvPr/>
        </p:nvPicPr>
        <p:blipFill>
          <a:blip r:embed="rId2"/>
          <a:srcRect l="34813" t="1288" r="20945" b="25221"/>
          <a:stretch>
            <a:fillRect/>
          </a:stretch>
        </p:blipFill>
        <p:spPr>
          <a:xfrm>
            <a:off x="4295775" y="1772920"/>
            <a:ext cx="4392295" cy="4104005"/>
          </a:xfrm>
          <a:prstGeom prst="rect">
            <a:avLst/>
          </a:prstGeom>
        </p:spPr>
      </p:pic>
      <p:pic>
        <p:nvPicPr>
          <p:cNvPr id="9" name="图片 8" descr="d284f0390074f2ccdcdc677cc592f1f"/>
          <p:cNvPicPr>
            <a:picLocks noChangeAspect="1"/>
          </p:cNvPicPr>
          <p:nvPr/>
        </p:nvPicPr>
        <p:blipFill>
          <a:blip r:embed="rId3"/>
          <a:srcRect l="64375" t="24703" r="9641" b="28750"/>
          <a:stretch>
            <a:fillRect/>
          </a:stretch>
        </p:blipFill>
        <p:spPr>
          <a:xfrm>
            <a:off x="8832850" y="1988820"/>
            <a:ext cx="3168015" cy="379857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4203700" y="1527175"/>
            <a:ext cx="40640" cy="4536440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8760460" y="1640205"/>
            <a:ext cx="39370" cy="4375150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040370" y="60636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系统聚类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51180" y="60636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菜单栏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999740" y="60636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495550" y="6381750"/>
            <a:ext cx="50419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509260" y="60636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聚类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015865" y="6381750"/>
            <a:ext cx="50419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7525385" y="6309360"/>
            <a:ext cx="50419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73685" y="1052830"/>
            <a:ext cx="266509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>
            <a:scene3d>
              <a:camera prst="orthographicFront"/>
              <a:lightRig rig="threePt" dir="t"/>
            </a:scene3d>
          </a:bodyPr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软件：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spss</a:t>
            </a:r>
            <a:endParaRPr lang="en-US" alt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343660" y="3717290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2639695" y="3644900"/>
            <a:ext cx="360045" cy="3600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5160010" y="4077335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6816090" y="3442335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552305" y="2420620"/>
            <a:ext cx="1434465" cy="75565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33a77dcf00fd43c5869c8a8c975c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965" y="1162050"/>
            <a:ext cx="6513195" cy="53200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271270" y="3068955"/>
            <a:ext cx="2517140" cy="710565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聚类谱系图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73685" y="1052830"/>
            <a:ext cx="266509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>
            <a:scene3d>
              <a:camera prst="orthographicFront"/>
              <a:lightRig rig="threePt" dir="t"/>
            </a:scene3d>
          </a:bodyPr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软件：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spss</a:t>
            </a:r>
            <a:endParaRPr lang="en-US" alt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8"/>
          <p:cNvSpPr/>
          <p:nvPr/>
        </p:nvSpPr>
        <p:spPr>
          <a:xfrm>
            <a:off x="191135" y="1341120"/>
            <a:ext cx="3409950" cy="69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第二题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503" y="981075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3"/>
          <p:cNvSpPr>
            <a:spLocks noGrp="1"/>
          </p:cNvSpPr>
          <p:nvPr>
            <p:ph idx="1"/>
          </p:nvPr>
        </p:nvSpPr>
        <p:spPr>
          <a:xfrm>
            <a:off x="767080" y="2205355"/>
            <a:ext cx="10515600" cy="235648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har char="•"/>
            </a:pPr>
            <a:r>
              <a:rPr lang="zh-CN" altLang="en-US" dirty="0">
                <a:sym typeface="+mn-ea"/>
              </a:rPr>
              <a:t>某种水泥在凝固时放出的热量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卡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克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与水泥中下列四种化学成分有关</a:t>
            </a:r>
            <a:r>
              <a:rPr lang="en-US" altLang="zh-CN" dirty="0">
                <a:sym typeface="+mn-ea"/>
              </a:rPr>
              <a:t>: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　</a:t>
            </a:r>
            <a:r>
              <a:rPr lang="en-US" altLang="zh-CN" dirty="0">
                <a:sym typeface="+mn-ea"/>
              </a:rPr>
              <a:t>X1,X2,X3,X4, </a:t>
            </a:r>
            <a:r>
              <a:rPr lang="zh-CN" altLang="en-US" dirty="0">
                <a:sym typeface="+mn-ea"/>
              </a:rPr>
              <a:t>　所测定数据如表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所示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试建立与</a:t>
            </a:r>
            <a:r>
              <a:rPr lang="en-US" altLang="zh-CN" dirty="0">
                <a:sym typeface="+mn-ea"/>
              </a:rPr>
              <a:t>Y</a:t>
            </a:r>
            <a:r>
              <a:rPr lang="zh-CN" altLang="en-US" dirty="0">
                <a:sym typeface="+mn-ea"/>
              </a:rPr>
              <a:t>、与</a:t>
            </a:r>
            <a:r>
              <a:rPr lang="en-US" altLang="zh-CN" dirty="0">
                <a:sym typeface="+mn-ea"/>
              </a:rPr>
              <a:t>X1-X4</a:t>
            </a:r>
            <a:r>
              <a:rPr lang="zh-CN" altLang="en-US" dirty="0">
                <a:sym typeface="+mn-ea"/>
              </a:rPr>
              <a:t>的线性回归模型。 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b="1" dirty="0">
                <a:solidFill>
                  <a:srgbClr val="FF0066"/>
                </a:solidFill>
                <a:sym typeface="+mn-ea"/>
              </a:rPr>
              <a:t>可采用逐步回归方法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/>
          </a:p>
          <a:p>
            <a:pPr eaLnBrk="1" hangingPunct="1">
              <a:lnSpc>
                <a:spcPct val="90000"/>
              </a:lnSpc>
              <a:buChar char="•"/>
            </a:pPr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0513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圆角矩形 5"/>
          <p:cNvSpPr/>
          <p:nvPr/>
        </p:nvSpPr>
        <p:spPr>
          <a:xfrm>
            <a:off x="9192260" y="198882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导入数据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6" idx="2"/>
          </p:cNvCxnSpPr>
          <p:nvPr/>
        </p:nvCxnSpPr>
        <p:spPr>
          <a:xfrm>
            <a:off x="10200640" y="263906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192260" y="306895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菜单栏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192260" y="421894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0200640" y="494157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0200640" y="371729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923655" y="5373370"/>
            <a:ext cx="252793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回归、线性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4a9c479b21a8242100e7d9c040e1bd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2550795"/>
            <a:ext cx="4188460" cy="3183890"/>
          </a:xfrm>
          <a:prstGeom prst="rect">
            <a:avLst/>
          </a:prstGeom>
        </p:spPr>
      </p:pic>
      <p:pic>
        <p:nvPicPr>
          <p:cNvPr id="4" name="图片 3" descr="2db30a2c8771cc18afa64b1c3ce90b7"/>
          <p:cNvPicPr>
            <a:picLocks noChangeAspect="1"/>
          </p:cNvPicPr>
          <p:nvPr/>
        </p:nvPicPr>
        <p:blipFill>
          <a:blip r:embed="rId5"/>
          <a:srcRect l="18875" t="2093" r="53958" b="50880"/>
          <a:stretch>
            <a:fillRect/>
          </a:stretch>
        </p:blipFill>
        <p:spPr>
          <a:xfrm>
            <a:off x="4799965" y="2550795"/>
            <a:ext cx="3229610" cy="314452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655820" y="2421255"/>
            <a:ext cx="0" cy="3528060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273685" y="1052830"/>
            <a:ext cx="266509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>
            <a:scene3d>
              <a:camera prst="orthographicFront"/>
              <a:lightRig rig="threePt" dir="t"/>
            </a:scene3d>
          </a:bodyPr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软件：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spss</a:t>
            </a:r>
            <a:endParaRPr lang="en-US" alt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439920" y="4509135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5807710" y="4509135"/>
            <a:ext cx="504190" cy="215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0513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63525" y="1700530"/>
            <a:ext cx="3001010" cy="52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algn="ctr"/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调整参数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 descr="37301bcba0040eead13912024e46a9a"/>
          <p:cNvPicPr>
            <a:picLocks noChangeAspect="1"/>
          </p:cNvPicPr>
          <p:nvPr/>
        </p:nvPicPr>
        <p:blipFill>
          <a:blip r:embed="rId4"/>
          <a:srcRect l="31885" t="22046" r="32083" b="27556"/>
          <a:stretch>
            <a:fillRect/>
          </a:stretch>
        </p:blipFill>
        <p:spPr>
          <a:xfrm>
            <a:off x="191770" y="2565400"/>
            <a:ext cx="3830955" cy="3014345"/>
          </a:xfrm>
          <a:prstGeom prst="rect">
            <a:avLst/>
          </a:prstGeom>
        </p:spPr>
      </p:pic>
      <p:pic>
        <p:nvPicPr>
          <p:cNvPr id="18" name="图片 17" descr="5730878e3cdc3b4fa80d7a39e861e36"/>
          <p:cNvPicPr>
            <a:picLocks noChangeAspect="1"/>
          </p:cNvPicPr>
          <p:nvPr/>
        </p:nvPicPr>
        <p:blipFill>
          <a:blip r:embed="rId5"/>
          <a:srcRect l="54090" t="25195" r="13177" b="27546"/>
          <a:stretch>
            <a:fillRect/>
          </a:stretch>
        </p:blipFill>
        <p:spPr>
          <a:xfrm>
            <a:off x="4152265" y="2565400"/>
            <a:ext cx="3710305" cy="3013710"/>
          </a:xfrm>
          <a:prstGeom prst="rect">
            <a:avLst/>
          </a:prstGeom>
        </p:spPr>
      </p:pic>
      <p:pic>
        <p:nvPicPr>
          <p:cNvPr id="19" name="图片 18" descr="095512737aa12ff3b38be242078ede7"/>
          <p:cNvPicPr>
            <a:picLocks noChangeAspect="1"/>
          </p:cNvPicPr>
          <p:nvPr/>
        </p:nvPicPr>
        <p:blipFill>
          <a:blip r:embed="rId6"/>
          <a:srcRect l="61427" t="27944" r="6682" b="35306"/>
          <a:stretch>
            <a:fillRect/>
          </a:stretch>
        </p:blipFill>
        <p:spPr>
          <a:xfrm>
            <a:off x="8051165" y="2811780"/>
            <a:ext cx="3888105" cy="252031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1991360" y="59493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逐步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439920" y="59493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选项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935730" y="6267450"/>
            <a:ext cx="50419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949440" y="594931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标准预测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456045" y="6267450"/>
            <a:ext cx="50419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060190" y="2327275"/>
            <a:ext cx="20320" cy="3477895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992110" y="2327275"/>
            <a:ext cx="20320" cy="3477895"/>
          </a:xfrm>
          <a:prstGeom prst="line">
            <a:avLst/>
          </a:prstGeom>
          <a:ln w="28575" cap="rnd" cmpd="sng">
            <a:solidFill>
              <a:schemeClr val="accent1">
                <a:shade val="50000"/>
              </a:schemeClr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273685" y="1052830"/>
            <a:ext cx="266509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>
            <a:scene3d>
              <a:camera prst="orthographicFront"/>
              <a:lightRig rig="threePt" dir="t"/>
            </a:scene3d>
          </a:bodyPr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软件：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spss</a:t>
            </a:r>
            <a:endParaRPr lang="en-US" alt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04440" y="4044950"/>
            <a:ext cx="1009650" cy="75438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08980" y="3176270"/>
            <a:ext cx="1969770" cy="607695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01275" y="3644900"/>
            <a:ext cx="1552575" cy="75565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4958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da54800b63f38c03a9109a3cc8af84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1916430"/>
            <a:ext cx="5413375" cy="3687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1270" y="5959475"/>
            <a:ext cx="8851265" cy="617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50800"/>
          </a:effectLst>
        </p:spPr>
        <p:txBody>
          <a:bodyPr wrap="square" rtlCol="0">
            <a:noAutofit/>
          </a:bodyPr>
          <a:p>
            <a:r>
              <a:rPr lang="en-US" altLang="zh-CN" sz="2400"/>
              <a:t> 显示了各个模型的方差分析结果，模型4的线性回归方程最显著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335280" y="1123315"/>
            <a:ext cx="3418205" cy="52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algn="ctr"/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逐步回归处理结果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 descr="0c8915d77b000249b70cdc71313e30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5" y="1916430"/>
            <a:ext cx="4626610" cy="36385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6078855" y="3632200"/>
            <a:ext cx="1933575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/>
          </a:p>
        </p:txBody>
      </p:sp>
      <p:sp>
        <p:nvSpPr>
          <p:cNvPr id="40" name="矩形 39"/>
          <p:cNvSpPr/>
          <p:nvPr/>
        </p:nvSpPr>
        <p:spPr>
          <a:xfrm>
            <a:off x="8841105" y="3632200"/>
            <a:ext cx="1933575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/>
          </a:p>
        </p:txBody>
      </p:sp>
      <p:sp>
        <p:nvSpPr>
          <p:cNvPr id="6" name="文本框 5"/>
          <p:cNvSpPr txBox="1"/>
          <p:nvPr/>
        </p:nvSpPr>
        <p:spPr>
          <a:xfrm>
            <a:off x="335280" y="1123315"/>
            <a:ext cx="3418205" cy="52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algn="ctr"/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逐步回归处理结果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280" y="2781300"/>
            <a:ext cx="3496310" cy="1969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50800"/>
          </a:effectLst>
        </p:spPr>
        <p:txBody>
          <a:bodyPr wrap="square" rtlCol="0">
            <a:noAutofit/>
          </a:bodyPr>
          <a:p>
            <a:r>
              <a:rPr lang="zh-CN" altLang="en-US" sz="2800"/>
              <a:t>显示了各个模型的拟合情况，模型4的两个偏回归系数都显著有意义</a:t>
            </a:r>
            <a:endParaRPr lang="zh-CN" altLang="en-US" sz="2800"/>
          </a:p>
        </p:txBody>
      </p:sp>
      <p:pic>
        <p:nvPicPr>
          <p:cNvPr id="11" name="图片 10" descr="005be682f0503c75fd813dd0998e2d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820" y="1109345"/>
            <a:ext cx="6826250" cy="2256790"/>
          </a:xfrm>
          <a:prstGeom prst="rect">
            <a:avLst/>
          </a:prstGeom>
        </p:spPr>
      </p:pic>
      <p:pic>
        <p:nvPicPr>
          <p:cNvPr id="12" name="图片 11" descr="2e1666b5ae40fede85e8b7c4d897a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3573145"/>
            <a:ext cx="6826250" cy="309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26365" y="5445760"/>
                <a:ext cx="4272915" cy="51371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/>
              </a:gradFill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𝐘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𝟓𝟐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𝟓𝟕𝟕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𝟏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𝟒𝟔𝟖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𝟎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𝟔𝟔𝟐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𝜺</m:t>
                      </m:r>
                    </m:oMath>
                  </m:oMathPara>
                </a14:m>
                <a:endParaRPr lang="en-US" altLang="zh-CN" b="1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5" y="5445760"/>
                <a:ext cx="4272915" cy="5137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6078855" y="3632200"/>
            <a:ext cx="1933575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/>
          </a:p>
        </p:txBody>
      </p:sp>
      <p:sp>
        <p:nvSpPr>
          <p:cNvPr id="40" name="矩形 39"/>
          <p:cNvSpPr/>
          <p:nvPr/>
        </p:nvSpPr>
        <p:spPr>
          <a:xfrm>
            <a:off x="8841105" y="3632200"/>
            <a:ext cx="1933575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/>
          </a:p>
        </p:txBody>
      </p:sp>
      <p:sp>
        <p:nvSpPr>
          <p:cNvPr id="6" name="文本框 5"/>
          <p:cNvSpPr txBox="1"/>
          <p:nvPr/>
        </p:nvSpPr>
        <p:spPr>
          <a:xfrm>
            <a:off x="335280" y="1123315"/>
            <a:ext cx="3418205" cy="52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algn="ctr"/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逐步回归处理结果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1917065"/>
            <a:ext cx="8592820" cy="49218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047" cy="68483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57350" y="1072515"/>
            <a:ext cx="8875395" cy="477583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8" rIns="91418" bIns="45708"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953" y="1444702"/>
            <a:ext cx="12192000" cy="3995735"/>
            <a:chOff x="-28575" y="1739900"/>
            <a:chExt cx="12192000" cy="3200496"/>
          </a:xfrm>
        </p:grpSpPr>
        <p:sp>
          <p:nvSpPr>
            <p:cNvPr id="6" name="矩形 5"/>
            <p:cNvSpPr/>
            <p:nvPr/>
          </p:nvSpPr>
          <p:spPr>
            <a:xfrm>
              <a:off x="-28575" y="1739996"/>
              <a:ext cx="12192000" cy="320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CN" sz="3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39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5590996" y="1739900"/>
              <a:ext cx="1010008" cy="515186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68365" y="8731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367808" y="2004223"/>
            <a:ext cx="2880000" cy="6634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0550" y="3285490"/>
            <a:ext cx="8467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8"/>
          <p:cNvSpPr/>
          <p:nvPr/>
        </p:nvSpPr>
        <p:spPr>
          <a:xfrm>
            <a:off x="191135" y="1341120"/>
            <a:ext cx="3409950" cy="691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第一题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503" y="981075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3"/>
          <p:cNvSpPr>
            <a:spLocks noGrp="1"/>
          </p:cNvSpPr>
          <p:nvPr>
            <p:ph idx="1"/>
          </p:nvPr>
        </p:nvSpPr>
        <p:spPr>
          <a:xfrm>
            <a:off x="767080" y="2205355"/>
            <a:ext cx="10515600" cy="4351338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20000"/>
              </a:lnSpc>
              <a:buSzPct val="15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表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给出了某农业生态经济系统各个区域单元的有关数据，下面请运用系统聚类法，对该农业生态经济系统进行聚类分析，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SzPct val="15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  </a:t>
            </a:r>
            <a:r>
              <a:rPr lang="en-US" altLang="zh-CN" sz="2400" dirty="0">
                <a:latin typeface="宋体" panose="02010600030101010101" pitchFamily="2" charset="-122"/>
              </a:rPr>
              <a:t>(1)</a:t>
            </a:r>
            <a:r>
              <a:rPr lang="zh-CN" altLang="en-US" sz="2400" dirty="0">
                <a:latin typeface="宋体" panose="02010600030101010101" pitchFamily="2" charset="-122"/>
              </a:rPr>
              <a:t>用</a:t>
            </a:r>
            <a:r>
              <a:rPr lang="zh-CN" altLang="en-US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标准差</a:t>
            </a:r>
            <a:r>
              <a:rPr lang="zh-CN" altLang="en-US" sz="2400" dirty="0">
                <a:latin typeface="宋体" panose="02010600030101010101" pitchFamily="2" charset="-122"/>
              </a:rPr>
              <a:t>标准化方法，对</a:t>
            </a:r>
            <a:r>
              <a:rPr lang="en-US" altLang="zh-CN" sz="2400" dirty="0">
                <a:latin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项指标的原始数据进行处理；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SzPct val="15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  </a:t>
            </a:r>
            <a:r>
              <a:rPr lang="en-US" altLang="zh-CN" sz="2400" dirty="0">
                <a:latin typeface="宋体" panose="02010600030101010101" pitchFamily="2" charset="-122"/>
              </a:rPr>
              <a:t>(2)</a:t>
            </a:r>
            <a:r>
              <a:rPr lang="zh-CN" altLang="en-US" sz="2400" dirty="0">
                <a:latin typeface="宋体" panose="02010600030101010101" pitchFamily="2" charset="-122"/>
              </a:rPr>
              <a:t>采用</a:t>
            </a:r>
            <a:r>
              <a:rPr lang="zh-CN" altLang="en-US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欧氏距离</a:t>
            </a:r>
            <a:r>
              <a:rPr lang="zh-CN" altLang="en-US" sz="2400" dirty="0">
                <a:latin typeface="宋体" panose="02010600030101010101" pitchFamily="2" charset="-122"/>
              </a:rPr>
              <a:t>测度</a:t>
            </a:r>
            <a:r>
              <a:rPr lang="en-US" altLang="zh-CN" sz="2400" dirty="0">
                <a:latin typeface="宋体" panose="02010600030101010101" pitchFamily="2" charset="-122"/>
              </a:rPr>
              <a:t>21</a:t>
            </a:r>
            <a:r>
              <a:rPr lang="zh-CN" altLang="en-US" sz="2400" dirty="0">
                <a:latin typeface="宋体" panose="02010600030101010101" pitchFamily="2" charset="-122"/>
              </a:rPr>
              <a:t>个区域单元之间的距离；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SzPct val="15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  </a:t>
            </a:r>
            <a:r>
              <a:rPr lang="en-US" altLang="zh-CN" sz="2400" dirty="0">
                <a:latin typeface="宋体" panose="02010600030101010101" pitchFamily="2" charset="-122"/>
              </a:rPr>
              <a:t>(3)</a:t>
            </a:r>
            <a:r>
              <a:rPr lang="zh-CN" altLang="en-US" sz="2400" dirty="0">
                <a:latin typeface="宋体" panose="02010600030101010101" pitchFamily="2" charset="-122"/>
              </a:rPr>
              <a:t>选用</a:t>
            </a:r>
            <a:r>
              <a:rPr lang="zh-CN" altLang="en-US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最短距离</a:t>
            </a:r>
            <a:r>
              <a:rPr lang="zh-CN" altLang="en-US" sz="2400" dirty="0">
                <a:latin typeface="宋体" panose="02010600030101010101" pitchFamily="2" charset="-122"/>
              </a:rPr>
              <a:t>聚类法，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计算类间的距离，对各样本（各区域单元）进行聚类，并作出聚类谱系图。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0513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345d79d672abb8bf8bb262b7a6cd52e"/>
          <p:cNvPicPr>
            <a:picLocks noChangeAspect="1"/>
          </p:cNvPicPr>
          <p:nvPr/>
        </p:nvPicPr>
        <p:blipFill>
          <a:blip r:embed="rId4"/>
          <a:srcRect b="8560"/>
          <a:stretch>
            <a:fillRect/>
          </a:stretch>
        </p:blipFill>
        <p:spPr>
          <a:xfrm>
            <a:off x="479425" y="1640205"/>
            <a:ext cx="7809230" cy="416496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192260" y="198882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导入数据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6" idx="2"/>
          </p:cNvCxnSpPr>
          <p:nvPr/>
        </p:nvCxnSpPr>
        <p:spPr>
          <a:xfrm>
            <a:off x="10200640" y="263906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192260" y="306895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菜单栏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192260" y="421894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0200640" y="494157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0200640" y="371729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9192260" y="537337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775460" y="5877560"/>
                <a:ext cx="4064000" cy="68262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/>
              </a:gradFill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𝐙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−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𝐬𝐜𝐨𝐫𝐞</m:t>
                      </m:r>
                      <m:r>
                        <a:rPr lang="zh-CN" altLang="en-US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标准化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𝑽𝒂𝒓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𝑿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1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460" y="5877560"/>
                <a:ext cx="4064000" cy="6826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273685" y="1052830"/>
            <a:ext cx="266509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软件：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spss</a:t>
            </a:r>
            <a:endParaRPr lang="en-US" alt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24245" y="2637155"/>
            <a:ext cx="728980" cy="699135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992120" y="3500755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79425" y="1042670"/>
            <a:ext cx="2736215" cy="575945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0513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-96520" y="1020445"/>
            <a:ext cx="38131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标准差标准化</a:t>
            </a:r>
            <a:endParaRPr lang="zh-CN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92260" y="198882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导入数据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6" idx="2"/>
          </p:cNvCxnSpPr>
          <p:nvPr/>
        </p:nvCxnSpPr>
        <p:spPr>
          <a:xfrm>
            <a:off x="10200640" y="263906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192260" y="306895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菜单栏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192260" y="421894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0200640" y="494157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0200640" y="371729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9192260" y="537337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92ef74c33282c453577e8fe250982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" y="1772920"/>
            <a:ext cx="7479030" cy="46323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225" y="158750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0513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95325" y="1118235"/>
            <a:ext cx="3001010" cy="52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excel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计算结果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96615" y="5805170"/>
            <a:ext cx="4794250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对比检验：</a:t>
            </a:r>
            <a:r>
              <a:rPr lang="zh-CN" altLang="en-US" sz="3600" b="1" dirty="0" smtClean="0">
                <a:solidFill>
                  <a:srgbClr val="C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结果一致！</a:t>
            </a:r>
            <a:endParaRPr lang="zh-CN" altLang="en-US" sz="3600" b="1" dirty="0" smtClean="0">
              <a:solidFill>
                <a:srgbClr val="C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8e1802294e79ed43d2308d8f6ed59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1485"/>
            <a:ext cx="6044565" cy="3531235"/>
          </a:xfrm>
          <a:prstGeom prst="rect">
            <a:avLst/>
          </a:prstGeom>
        </p:spPr>
      </p:pic>
      <p:pic>
        <p:nvPicPr>
          <p:cNvPr id="4" name="图片 3" descr="92ef74c33282c453577e8fe250982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565" y="1640205"/>
            <a:ext cx="5831840" cy="36125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11900" y="1118235"/>
            <a:ext cx="3001010" cy="5219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spss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计算结果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0415" y="403860"/>
            <a:ext cx="963295" cy="963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939393">
                  <a:alpha val="57647"/>
                </a:srgbClr>
              </a:clrFrom>
              <a:clrTo>
                <a:srgbClr val="939393">
                  <a:alpha val="57647"/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2258" y="405130"/>
            <a:ext cx="963511" cy="96351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dd0758458b38be83ed51da05fd2a58f"/>
          <p:cNvPicPr>
            <a:picLocks noChangeAspect="1"/>
          </p:cNvPicPr>
          <p:nvPr/>
        </p:nvPicPr>
        <p:blipFill>
          <a:blip r:embed="rId4"/>
          <a:srcRect l="10630" t="2102" r="7276" b="21250"/>
          <a:stretch>
            <a:fillRect/>
          </a:stretch>
        </p:blipFill>
        <p:spPr>
          <a:xfrm>
            <a:off x="479425" y="1988820"/>
            <a:ext cx="8168005" cy="429006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363710" y="529907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0344150" y="4869180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336405" y="1893570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菜单栏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336405" y="304355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0344785" y="3766185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0344785" y="2541905"/>
            <a:ext cx="0" cy="4298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9336405" y="419798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85775" y="1052830"/>
            <a:ext cx="3125470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）欧氏距离</a:t>
            </a:r>
            <a:endParaRPr 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055370" y="3500755"/>
            <a:ext cx="511175" cy="4324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207895" y="3500755"/>
            <a:ext cx="287655" cy="2882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44e1adfdd4bca40700bdec2d05d740"/>
          <p:cNvPicPr>
            <a:picLocks noChangeAspect="1"/>
          </p:cNvPicPr>
          <p:nvPr/>
        </p:nvPicPr>
        <p:blipFill>
          <a:blip r:embed="rId1"/>
          <a:srcRect l="17719" t="4204" r="6633" b="27302"/>
          <a:stretch>
            <a:fillRect/>
          </a:stretch>
        </p:blipFill>
        <p:spPr>
          <a:xfrm>
            <a:off x="623570" y="1845310"/>
            <a:ext cx="8031480" cy="409067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9336405" y="3573145"/>
            <a:ext cx="2016125" cy="6502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欧氏距离</a:t>
            </a:r>
            <a:endParaRPr lang="zh-CN" altLang="en-US" sz="3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85775" y="1052830"/>
            <a:ext cx="3125470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）欧氏距离</a:t>
            </a:r>
            <a:endParaRPr lang="zh-CN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3575685" y="3860800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5735955" y="3658235"/>
            <a:ext cx="583565" cy="2025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e1b367c16bd74a2a9ec8cf011d73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1628775"/>
            <a:ext cx="12095480" cy="44005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08585" y="1998345"/>
            <a:ext cx="11819890" cy="3879215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73685" y="1052830"/>
            <a:ext cx="295211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>
            <a:scene3d>
              <a:camera prst="orthographicFront"/>
              <a:lightRig rig="threePt" dir="t"/>
            </a:scene3d>
          </a:bodyPr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spss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处理结果</a:t>
            </a:r>
            <a:endParaRPr lang="zh-CN" altLang="en-US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c9aa466c49005914b153ce2b523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793875"/>
            <a:ext cx="11640820" cy="44323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35280" y="1917065"/>
            <a:ext cx="11603990" cy="4239260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788410" y="6309360"/>
            <a:ext cx="4032250" cy="52705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/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对比检验：</a:t>
            </a:r>
            <a:r>
              <a:rPr lang="zh-CN" altLang="en-US" sz="2800" b="1" dirty="0" smtClean="0">
                <a:solidFill>
                  <a:srgbClr val="C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结果一致！</a:t>
            </a:r>
            <a:endParaRPr lang="zh-CN" altLang="en-US" sz="2800" b="1" dirty="0" smtClean="0">
              <a:solidFill>
                <a:srgbClr val="C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112125" y="2277110"/>
                <a:ext cx="3455035" cy="115252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/>
              </a:gradFill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𝐝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𝐱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𝐲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charset="0"/>
                          <a:sym typeface="+mn-ea"/>
                        </a:rPr>
                        <m:t>)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b="1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125" y="2277110"/>
                <a:ext cx="3455035" cy="11525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63421" y="188757"/>
            <a:ext cx="2880000" cy="663417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73685" y="1052830"/>
            <a:ext cx="3242945" cy="574040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lIns="91434" tIns="45718" rIns="91434" bIns="45718" anchor="ctr">
            <a:scene3d>
              <a:camera prst="orthographicFront"/>
              <a:lightRig rig="threePt" dir="t"/>
            </a:scene3d>
          </a:bodyPr>
          <a:p>
            <a:pPr marL="0"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处理结果</a:t>
            </a:r>
            <a:endParaRPr lang="zh-CN" altLang="en-US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commondata" val="eyJoZGlkIjoiNWM3YWYyMzJiZDNiZmQ3MGUxMGU1OTE3YmJkOTcyMmYifQ=="/>
</p:tagLst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wrap="square" lIns="0" tIns="0" rIns="0" bIns="0" anchor="ctr" anchorCtr="0">
        <a:spAutoFit/>
      </a:bodyPr>
      <a:lstStyle>
        <a:defPPr marL="446405" indent="11430">
          <a:lnSpc>
            <a:spcPct val="125000"/>
          </a:lnSpc>
          <a:spcBef>
            <a:spcPct val="50000"/>
          </a:spcBef>
          <a:defRPr sz="2400" b="1" dirty="0">
            <a:latin typeface="仿宋_GB2312" panose="02010609030101010101" pitchFamily="49" charset="-122"/>
            <a:ea typeface="仿宋_GB2312" panose="02010609030101010101" pitchFamily="49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wrap="square" lIns="0" tIns="0" rIns="0" bIns="0" anchor="ctr" anchorCtr="0">
        <a:spAutoFit/>
      </a:bodyPr>
      <a:lstStyle>
        <a:defPPr marL="446405" indent="11430">
          <a:lnSpc>
            <a:spcPct val="125000"/>
          </a:lnSpc>
          <a:spcBef>
            <a:spcPct val="50000"/>
          </a:spcBef>
          <a:defRPr sz="2400" b="1" dirty="0">
            <a:latin typeface="仿宋_GB2312" panose="02010609030101010101" pitchFamily="49" charset="-122"/>
            <a:ea typeface="仿宋_GB2312" panose="02010609030101010101" pitchFamily="49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wrap="square" lIns="0" tIns="0" rIns="0" bIns="0" anchor="ctr" anchorCtr="0">
        <a:spAutoFit/>
      </a:bodyPr>
      <a:lstStyle>
        <a:defPPr marL="446405" indent="11430">
          <a:lnSpc>
            <a:spcPct val="125000"/>
          </a:lnSpc>
          <a:spcBef>
            <a:spcPct val="50000"/>
          </a:spcBef>
          <a:defRPr sz="2400" b="1" dirty="0">
            <a:latin typeface="仿宋_GB2312" panose="02010609030101010101" pitchFamily="49" charset="-122"/>
            <a:ea typeface="仿宋_GB2312" panose="02010609030101010101" pitchFamily="49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 cstate="print"/>
          <a:srcRect/>
          <a:stretch>
            <a:fillRect/>
          </a:stretch>
        </a:blipFill>
        <a:ln w="9525">
          <a:noFill/>
          <a:miter lim="800000"/>
        </a:ln>
      </a:spPr>
      <a:bodyPr wrap="none" lIns="91434" tIns="45718" rIns="91434" bIns="45718" anchor="ctr"/>
      <a:lstStyle>
        <a:defPPr marL="0" algn="ctr">
          <a:spcBef>
            <a:spcPts val="600"/>
          </a:spcBef>
          <a:spcAft>
            <a:spcPts val="600"/>
          </a:spcAft>
          <a:defRPr sz="3600" b="1" dirty="0" smtClean="0">
            <a:solidFill>
              <a:srgbClr val="FFFF00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 cstate="print"/>
          <a:srcRect/>
          <a:stretch>
            <a:fillRect/>
          </a:stretch>
        </a:blipFill>
        <a:ln w="9525">
          <a:noFill/>
          <a:miter lim="800000"/>
        </a:ln>
      </a:spPr>
      <a:bodyPr wrap="none" lIns="91434" tIns="45718" rIns="91434" bIns="45718" anchor="ctr"/>
      <a:lstStyle>
        <a:defPPr marL="0" algn="ctr">
          <a:spcBef>
            <a:spcPts val="600"/>
          </a:spcBef>
          <a:spcAft>
            <a:spcPts val="600"/>
          </a:spcAft>
          <a:defRPr sz="3600" b="1" dirty="0" smtClean="0">
            <a:solidFill>
              <a:srgbClr val="FFFF00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WPS 演示</Application>
  <PresentationFormat>宽屏</PresentationFormat>
  <Paragraphs>118</Paragraphs>
  <Slides>18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仿宋_GB2312</vt:lpstr>
      <vt:lpstr>仿宋</vt:lpstr>
      <vt:lpstr>微软雅黑</vt:lpstr>
      <vt:lpstr>Times New Roman</vt:lpstr>
      <vt:lpstr>Calibri Light</vt:lpstr>
      <vt:lpstr>楷体</vt:lpstr>
      <vt:lpstr>Cambria Math</vt:lpstr>
      <vt:lpstr>Calibri</vt:lpstr>
      <vt:lpstr>Arial Unicode MS</vt:lpstr>
      <vt:lpstr>等线 Light</vt:lpstr>
      <vt:lpstr>等线</vt:lpstr>
      <vt:lpstr>1_默认设计模板</vt:lpstr>
      <vt:lpstr>3_默认设计模板</vt:lpstr>
      <vt:lpstr>4_默认设计模板</vt:lpstr>
      <vt:lpstr>Office 主题​​</vt:lpstr>
      <vt:lpstr>Office 主题​​</vt:lpstr>
      <vt:lpstr>1_Office 主题</vt:lpstr>
      <vt:lpstr>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试用期满干部信息一览表</dc:title>
  <dc:creator>xiaoshiguan</dc:creator>
  <cp:lastModifiedBy>进退两难</cp:lastModifiedBy>
  <cp:revision>3327</cp:revision>
  <cp:lastPrinted>2021-01-18T10:18:00Z</cp:lastPrinted>
  <dcterms:created xsi:type="dcterms:W3CDTF">2015-05-06T02:05:00Z</dcterms:created>
  <dcterms:modified xsi:type="dcterms:W3CDTF">2024-11-12T15:13:41Z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F9C9AE34FE3A4EEEB964C9EDABF73831_12</vt:lpwstr>
  </property>
</Properties>
</file>